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0"/>
  </p:notesMasterIdLst>
  <p:sldIdLst>
    <p:sldId id="256" r:id="rId2"/>
    <p:sldId id="259" r:id="rId3"/>
    <p:sldId id="260" r:id="rId4"/>
    <p:sldId id="264" r:id="rId5"/>
    <p:sldId id="282" r:id="rId6"/>
    <p:sldId id="267" r:id="rId7"/>
    <p:sldId id="283" r:id="rId8"/>
    <p:sldId id="266" r:id="rId9"/>
    <p:sldId id="284" r:id="rId10"/>
    <p:sldId id="275" r:id="rId11"/>
    <p:sldId id="277" r:id="rId12"/>
    <p:sldId id="278" r:id="rId13"/>
    <p:sldId id="279" r:id="rId14"/>
    <p:sldId id="280" r:id="rId15"/>
    <p:sldId id="281" r:id="rId16"/>
    <p:sldId id="285" r:id="rId17"/>
    <p:sldId id="286" r:id="rId18"/>
    <p:sldId id="287" r:id="rId19"/>
    <p:sldId id="268" r:id="rId20"/>
    <p:sldId id="288" r:id="rId21"/>
    <p:sldId id="269" r:id="rId22"/>
    <p:sldId id="270" r:id="rId23"/>
    <p:sldId id="272" r:id="rId24"/>
    <p:sldId id="271" r:id="rId25"/>
    <p:sldId id="274" r:id="rId26"/>
    <p:sldId id="273" r:id="rId27"/>
    <p:sldId id="276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6"/>
  </p:normalViewPr>
  <p:slideViewPr>
    <p:cSldViewPr snapToGrid="0" snapToObjects="1">
      <p:cViewPr varScale="1">
        <p:scale>
          <a:sx n="88" d="100"/>
          <a:sy n="8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C04D6-BB3B-FF4C-AFE5-5A1B6B18F61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CEBC7-EF7A-A641-AE6E-C57CCC70D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for my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between members of University of </a:t>
            </a:r>
            <a:r>
              <a:rPr lang="en-US" dirty="0" err="1" smtClean="0"/>
              <a:t>Rovira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8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between members of University of </a:t>
            </a:r>
            <a:r>
              <a:rPr lang="en-US" dirty="0" err="1" smtClean="0"/>
              <a:t>Rovira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2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well</a:t>
            </a:r>
            <a:r>
              <a:rPr lang="en-US" baseline="0" dirty="0" smtClean="0"/>
              <a:t> as in shortest time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3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</a:t>
            </a:r>
            <a:r>
              <a:rPr lang="en-US" baseline="0" dirty="0" smtClean="0"/>
              <a:t> already seen some metrics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Let's quickly go over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9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try to understand</a:t>
            </a:r>
            <a:r>
              <a:rPr lang="en-US" baseline="0" dirty="0" smtClean="0"/>
              <a:t> in terms of LinkedIn connections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Tau{U} is the 1st degree</a:t>
            </a:r>
            <a:r>
              <a:rPr lang="en-US" baseline="0" dirty="0" smtClean="0"/>
              <a:t> connections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N{W} is the total of 1st and 2nd degree connections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98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calculate the N-Values (sum</a:t>
            </a:r>
            <a:r>
              <a:rPr lang="en-US" baseline="0" dirty="0" smtClean="0"/>
              <a:t> of 1st and second)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1st node:</a:t>
            </a:r>
          </a:p>
          <a:p>
            <a:r>
              <a:rPr lang="en-US" baseline="0" dirty="0" smtClean="0"/>
              <a:t>There are 8 1st degree connections, and 1 2nd degree, so total N(1) =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7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</a:t>
            </a:r>
            <a:r>
              <a:rPr lang="en-US" dirty="0" smtClean="0"/>
              <a:t>I am representing the N-values</a:t>
            </a:r>
            <a:r>
              <a:rPr lang="en-US" baseline="0" dirty="0" smtClean="0"/>
              <a:t> inside the node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Now, the Q-values would be sum of N-values over the neighborhood of the node.</a:t>
            </a:r>
          </a:p>
          <a:p>
            <a:r>
              <a:rPr lang="en-US" baseline="0" dirty="0" smtClean="0"/>
              <a:t>For Node 1, this is 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for the C-values: we calculate the sum of Q-values over the neighborhood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can see, in</a:t>
            </a:r>
            <a:r>
              <a:rPr lang="en-US" baseline="0" dirty="0" smtClean="0"/>
              <a:t> this metric</a:t>
            </a:r>
            <a:r>
              <a:rPr lang="en-US" dirty="0" smtClean="0"/>
              <a:t> degree of far away</a:t>
            </a:r>
            <a:r>
              <a:rPr lang="en-US" baseline="0" dirty="0" smtClean="0"/>
              <a:t> nodes are also taken into account, but the effect is discounted.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CEBC7-EF7A-A641-AE6E-C57CCC70DD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42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2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1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3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7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28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4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1B9D0AA-E64A-AE4C-BB9E-4705C5EFEB56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B4E70F2-4DB5-E44B-9C3E-3F7D77AA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6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552" y="1752951"/>
            <a:ext cx="10406743" cy="2387600"/>
          </a:xfrm>
        </p:spPr>
        <p:txBody>
          <a:bodyPr/>
          <a:lstStyle/>
          <a:p>
            <a:r>
              <a:rPr lang="en-US" dirty="0"/>
              <a:t>Viral Marketing: </a:t>
            </a:r>
            <a:r>
              <a:rPr lang="en-US" dirty="0" smtClean="0"/>
              <a:t>Influential </a:t>
            </a:r>
            <a:r>
              <a:rPr lang="en-US" dirty="0"/>
              <a:t>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2781" y="5592848"/>
            <a:ext cx="3062514" cy="476476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Ujjawal</a:t>
            </a:r>
            <a:r>
              <a:rPr lang="en-US" dirty="0" smtClean="0"/>
              <a:t> Garg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/>
              <a:t>Introduced by Chen et. al in 2012</a:t>
            </a:r>
            <a:endParaRPr lang="en-US" sz="2600" dirty="0"/>
          </a:p>
          <a:p>
            <a:pPr>
              <a:lnSpc>
                <a:spcPct val="150000"/>
              </a:lnSpc>
            </a:pPr>
            <a:r>
              <a:rPr lang="en-US" sz="2600" dirty="0"/>
              <a:t>trade-off between </a:t>
            </a:r>
            <a:r>
              <a:rPr lang="en-US" sz="2600" dirty="0" smtClean="0"/>
              <a:t>low-relevance and </a:t>
            </a:r>
            <a:r>
              <a:rPr lang="en-US" sz="2600" dirty="0"/>
              <a:t>high computation </a:t>
            </a:r>
            <a:r>
              <a:rPr lang="en-US" sz="2600" dirty="0" smtClean="0"/>
              <a:t>cost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600" dirty="0" smtClean="0"/>
              <a:t>Local </a:t>
            </a:r>
            <a:r>
              <a:rPr lang="en-US" sz="2600" smtClean="0"/>
              <a:t>centrality </a:t>
            </a:r>
            <a:r>
              <a:rPr lang="en-US" sz="2600" smtClean="0"/>
              <a:t>C</a:t>
            </a:r>
            <a:r>
              <a:rPr lang="en-US" sz="2600" baseline="-25000"/>
              <a:t>L</a:t>
            </a:r>
            <a:r>
              <a:rPr lang="en-US" sz="2600" smtClean="0"/>
              <a:t>(v</a:t>
            </a:r>
            <a:r>
              <a:rPr lang="en-US" sz="2600" dirty="0" smtClean="0"/>
              <a:t>) is defined as: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570" y="4367941"/>
            <a:ext cx="3276600" cy="229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8411" y="5517291"/>
            <a:ext cx="60114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N(w) is the </a:t>
            </a:r>
            <a:r>
              <a:rPr lang="en-US" sz="2600" dirty="0" smtClean="0"/>
              <a:t>number of </a:t>
            </a:r>
            <a:r>
              <a:rPr lang="en-US" sz="2600" dirty="0"/>
              <a:t>the nearest and </a:t>
            </a:r>
            <a:endParaRPr lang="en-US" sz="2600" dirty="0" smtClean="0"/>
          </a:p>
          <a:p>
            <a:r>
              <a:rPr lang="en-US" sz="2600" dirty="0" smtClean="0"/>
              <a:t>the </a:t>
            </a:r>
            <a:r>
              <a:rPr lang="en-US" sz="2600" dirty="0"/>
              <a:t>next nearest </a:t>
            </a:r>
            <a:r>
              <a:rPr lang="en-US" sz="2600" dirty="0" smtClean="0"/>
              <a:t>neighbors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391404" y="4316215"/>
            <a:ext cx="615873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/>
              <a:t>Γ</a:t>
            </a:r>
            <a:r>
              <a:rPr lang="en-US" sz="2600" dirty="0" smtClean="0"/>
              <a:t>(u</a:t>
            </a:r>
            <a:r>
              <a:rPr lang="en-US" sz="2600" dirty="0"/>
              <a:t>) is the set of the nearest </a:t>
            </a:r>
            <a:r>
              <a:rPr lang="en-US" sz="2600" dirty="0" smtClean="0"/>
              <a:t>neighbors </a:t>
            </a:r>
          </a:p>
          <a:p>
            <a:r>
              <a:rPr lang="en-US" sz="2600" dirty="0" smtClean="0"/>
              <a:t>of </a:t>
            </a:r>
            <a:r>
              <a:rPr lang="en-US" sz="2600" dirty="0"/>
              <a:t>node 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2598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677" y="3348681"/>
            <a:ext cx="1450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Degree of Node 1 is Highest: 6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067" y="1544595"/>
            <a:ext cx="9499750" cy="46610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1276" y="5362832"/>
            <a:ext cx="212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</a:t>
            </a:r>
            <a:r>
              <a:rPr lang="mr-IN" dirty="0" smtClean="0"/>
              <a:t>’</a:t>
            </a:r>
            <a:r>
              <a:rPr lang="en-US" dirty="0" smtClean="0"/>
              <a:t>s the Local Centrality?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776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853" y="1519881"/>
            <a:ext cx="10125851" cy="52269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5806" y="5823458"/>
            <a:ext cx="4226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N(w) is the number of the nearest and </a:t>
            </a:r>
          </a:p>
          <a:p>
            <a:r>
              <a:rPr lang="en-US" dirty="0"/>
              <a:t>the next nearest neighbors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441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1" y="1672882"/>
            <a:ext cx="9615315" cy="5185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788" y="5411058"/>
            <a:ext cx="2882900" cy="100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12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L-VALUES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8" y="1573599"/>
            <a:ext cx="9084660" cy="5194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635" y="5554362"/>
            <a:ext cx="26162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10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3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Closeness:	O(n</a:t>
            </a:r>
            <a:r>
              <a:rPr lang="en-US" sz="2800" baseline="30000" dirty="0"/>
              <a:t>3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Closeness:	O(n</a:t>
            </a:r>
            <a:r>
              <a:rPr lang="en-US" sz="2800" baseline="30000" dirty="0"/>
              <a:t>3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 err="1" smtClean="0"/>
              <a:t>Betweenness</a:t>
            </a:r>
            <a:r>
              <a:rPr lang="en-US" sz="2800" dirty="0" smtClean="0"/>
              <a:t>: 	</a:t>
            </a:r>
            <a:r>
              <a:rPr lang="mr-IN" sz="2800" dirty="0" err="1" smtClean="0"/>
              <a:t>O</a:t>
            </a:r>
            <a:r>
              <a:rPr lang="mr-IN" sz="2800" dirty="0" smtClean="0"/>
              <a:t>(n</a:t>
            </a:r>
            <a:r>
              <a:rPr lang="mr-IN" sz="2800" baseline="30000" dirty="0" smtClean="0"/>
              <a:t>2</a:t>
            </a:r>
            <a:r>
              <a:rPr lang="mr-IN" sz="2800" dirty="0"/>
              <a:t>⟨k⟩</a:t>
            </a:r>
            <a:r>
              <a:rPr lang="mr-IN" sz="2800" dirty="0" smtClean="0"/>
              <a:t>)</a:t>
            </a:r>
            <a:r>
              <a:rPr lang="en-US" sz="2800" dirty="0" smtClean="0"/>
              <a:t>, where k is average degree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29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Closeness:	O(n</a:t>
            </a:r>
            <a:r>
              <a:rPr lang="en-US" sz="2800" baseline="30000" dirty="0"/>
              <a:t>3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 err="1" smtClean="0"/>
              <a:t>Betweenness</a:t>
            </a:r>
            <a:r>
              <a:rPr lang="en-US" sz="2800" dirty="0" smtClean="0"/>
              <a:t>: 	</a:t>
            </a:r>
            <a:r>
              <a:rPr lang="mr-IN" sz="2800" dirty="0" err="1" smtClean="0"/>
              <a:t>O</a:t>
            </a:r>
            <a:r>
              <a:rPr lang="mr-IN" sz="2800" dirty="0" smtClean="0"/>
              <a:t>(n</a:t>
            </a:r>
            <a:r>
              <a:rPr lang="mr-IN" sz="2800" baseline="30000" dirty="0" smtClean="0"/>
              <a:t>2</a:t>
            </a:r>
            <a:r>
              <a:rPr lang="mr-IN" sz="2800" dirty="0"/>
              <a:t>⟨k⟩</a:t>
            </a:r>
            <a:r>
              <a:rPr lang="mr-IN" sz="2800" dirty="0" smtClean="0"/>
              <a:t>)</a:t>
            </a:r>
            <a:r>
              <a:rPr lang="en-US" sz="2800" dirty="0" smtClean="0"/>
              <a:t>, where k is average degree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smtClean="0"/>
              <a:t>Local:		</a:t>
            </a:r>
            <a:r>
              <a:rPr lang="mr-IN" sz="2800" dirty="0" err="1"/>
              <a:t>O</a:t>
            </a:r>
            <a:r>
              <a:rPr lang="mr-IN" sz="2800" dirty="0"/>
              <a:t>(n⟨k⟩</a:t>
            </a:r>
            <a:r>
              <a:rPr lang="mr-IN" sz="2800" baseline="30000" dirty="0"/>
              <a:t>2</a:t>
            </a:r>
            <a:r>
              <a:rPr lang="mr-IN" sz="2800" dirty="0" smtClean="0"/>
              <a:t>)</a:t>
            </a:r>
            <a:r>
              <a:rPr lang="en-US" sz="2800" dirty="0" smtClean="0"/>
              <a:t>, </a:t>
            </a:r>
            <a:r>
              <a:rPr lang="en-US" sz="2800" dirty="0"/>
              <a:t>where k is average </a:t>
            </a:r>
            <a:r>
              <a:rPr lang="en-US" sz="2800" dirty="0" smtClean="0"/>
              <a:t>degree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9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Closeness:	O(n</a:t>
            </a:r>
            <a:r>
              <a:rPr lang="en-US" sz="2800" baseline="30000" dirty="0"/>
              <a:t>3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 err="1" smtClean="0"/>
              <a:t>Betweenness</a:t>
            </a:r>
            <a:r>
              <a:rPr lang="en-US" sz="2800" dirty="0" smtClean="0"/>
              <a:t>: 	</a:t>
            </a:r>
            <a:r>
              <a:rPr lang="mr-IN" sz="2800" dirty="0" err="1" smtClean="0"/>
              <a:t>O</a:t>
            </a:r>
            <a:r>
              <a:rPr lang="mr-IN" sz="2800" dirty="0" smtClean="0"/>
              <a:t>(n</a:t>
            </a:r>
            <a:r>
              <a:rPr lang="mr-IN" sz="2800" baseline="30000" dirty="0" smtClean="0"/>
              <a:t>2</a:t>
            </a:r>
            <a:r>
              <a:rPr lang="mr-IN" sz="2800" dirty="0"/>
              <a:t>⟨k⟩</a:t>
            </a:r>
            <a:r>
              <a:rPr lang="mr-IN" sz="2800" dirty="0" smtClean="0"/>
              <a:t>)</a:t>
            </a:r>
            <a:r>
              <a:rPr lang="en-US" sz="2800" dirty="0" smtClean="0"/>
              <a:t>, where k is average degree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smtClean="0"/>
              <a:t>Local:		</a:t>
            </a:r>
            <a:r>
              <a:rPr lang="mr-IN" sz="2800" dirty="0" err="1"/>
              <a:t>O</a:t>
            </a:r>
            <a:r>
              <a:rPr lang="mr-IN" sz="2800" dirty="0"/>
              <a:t>(n⟨k⟩</a:t>
            </a:r>
            <a:r>
              <a:rPr lang="mr-IN" sz="2800" baseline="30000" dirty="0"/>
              <a:t>2</a:t>
            </a:r>
            <a:r>
              <a:rPr lang="mr-IN" sz="2800" dirty="0" smtClean="0"/>
              <a:t>)</a:t>
            </a:r>
            <a:r>
              <a:rPr lang="en-US" sz="2800" dirty="0" smtClean="0"/>
              <a:t>, </a:t>
            </a:r>
            <a:r>
              <a:rPr lang="en-US" sz="2800" dirty="0"/>
              <a:t>where k is average </a:t>
            </a:r>
            <a:r>
              <a:rPr lang="en-US" sz="2800" dirty="0" smtClean="0"/>
              <a:t>degree</a:t>
            </a:r>
          </a:p>
          <a:p>
            <a:endParaRPr lang="en-US" sz="2800" dirty="0"/>
          </a:p>
          <a:p>
            <a:r>
              <a:rPr lang="en-US" sz="2800" dirty="0"/>
              <a:t>Degree: 		O(1)</a:t>
            </a:r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compare these?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endParaRPr lang="en-US" sz="2600" dirty="0" smtClean="0"/>
          </a:p>
          <a:p>
            <a:r>
              <a:rPr lang="en-US" sz="2600" dirty="0" smtClean="0"/>
              <a:t>SIR </a:t>
            </a:r>
            <a:r>
              <a:rPr lang="en-US" sz="2600" dirty="0"/>
              <a:t>(Susceptible-Infected-Recovered</a:t>
            </a:r>
            <a:r>
              <a:rPr lang="en-US" sz="2600" dirty="0" smtClean="0"/>
              <a:t>) Model</a:t>
            </a:r>
          </a:p>
          <a:p>
            <a:endParaRPr lang="en-US" sz="2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 smtClean="0"/>
          </a:p>
          <a:p>
            <a:r>
              <a:rPr lang="en-US" sz="2600" dirty="0" smtClean="0"/>
              <a:t>Identify </a:t>
            </a:r>
            <a:r>
              <a:rPr lang="en-US" sz="2600" dirty="0"/>
              <a:t>a set </a:t>
            </a:r>
            <a:r>
              <a:rPr lang="en-US" sz="2600" dirty="0" smtClean="0"/>
              <a:t>of nodes </a:t>
            </a:r>
            <a:r>
              <a:rPr lang="en-US" sz="2600" dirty="0"/>
              <a:t>that can propagate </a:t>
            </a:r>
            <a:r>
              <a:rPr lang="en-US" sz="2600" dirty="0" smtClean="0"/>
              <a:t>ideas </a:t>
            </a:r>
            <a:r>
              <a:rPr lang="en-US" sz="2600" dirty="0"/>
              <a:t>to the largest range on the </a:t>
            </a:r>
            <a:r>
              <a:rPr lang="en-US" sz="2600" dirty="0" smtClean="0"/>
              <a:t>network</a:t>
            </a:r>
          </a:p>
          <a:p>
            <a:endParaRPr lang="en-US" sz="2600" dirty="0"/>
          </a:p>
          <a:p>
            <a:r>
              <a:rPr lang="en-US" sz="2600" dirty="0" smtClean="0"/>
              <a:t>Need some metric for ranking the nodes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compare these?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endParaRPr lang="en-US" sz="2600" dirty="0" smtClean="0"/>
          </a:p>
          <a:p>
            <a:r>
              <a:rPr lang="en-US" sz="2600" dirty="0" smtClean="0"/>
              <a:t>SIR </a:t>
            </a:r>
            <a:r>
              <a:rPr lang="en-US" sz="2600" dirty="0"/>
              <a:t>(Susceptible-Infected-Recovered</a:t>
            </a:r>
            <a:r>
              <a:rPr lang="en-US" sz="2600" dirty="0" smtClean="0"/>
              <a:t>) Model</a:t>
            </a:r>
          </a:p>
          <a:p>
            <a:endParaRPr lang="en-US" sz="2600" dirty="0" smtClean="0"/>
          </a:p>
          <a:p>
            <a:pPr>
              <a:lnSpc>
                <a:spcPct val="130000"/>
              </a:lnSpc>
            </a:pPr>
            <a:r>
              <a:rPr lang="en-US" sz="2600" dirty="0" smtClean="0"/>
              <a:t>Each node can be in any of 3 states:</a:t>
            </a:r>
          </a:p>
          <a:p>
            <a:pPr lvl="1">
              <a:lnSpc>
                <a:spcPct val="130000"/>
              </a:lnSpc>
            </a:pPr>
            <a:r>
              <a:rPr lang="en-US" sz="2600" dirty="0" smtClean="0"/>
              <a:t>Susceptible</a:t>
            </a:r>
            <a:r>
              <a:rPr lang="en-US" sz="2600" dirty="0"/>
              <a:t>: Not yet Infected</a:t>
            </a:r>
          </a:p>
          <a:p>
            <a:pPr lvl="1">
              <a:lnSpc>
                <a:spcPct val="130000"/>
              </a:lnSpc>
            </a:pPr>
            <a:r>
              <a:rPr lang="en-US" sz="2600" dirty="0" smtClean="0"/>
              <a:t>Infected</a:t>
            </a:r>
            <a:r>
              <a:rPr lang="en-US" sz="2600" dirty="0"/>
              <a:t>: Will infect a randomly chosen </a:t>
            </a:r>
            <a:r>
              <a:rPr lang="en-US" sz="2600" dirty="0" smtClean="0"/>
              <a:t>neighbor at </a:t>
            </a:r>
            <a:r>
              <a:rPr lang="en-US" sz="2600" dirty="0"/>
              <a:t>each time step</a:t>
            </a:r>
          </a:p>
          <a:p>
            <a:pPr lvl="1">
              <a:lnSpc>
                <a:spcPct val="130000"/>
              </a:lnSpc>
            </a:pPr>
            <a:r>
              <a:rPr lang="en-US" sz="2600" dirty="0" smtClean="0"/>
              <a:t>Recovered</a:t>
            </a:r>
            <a:r>
              <a:rPr lang="en-US" sz="2600" dirty="0"/>
              <a:t>: </a:t>
            </a:r>
            <a:r>
              <a:rPr lang="en-US" sz="2600" dirty="0" smtClean="0"/>
              <a:t>Immune and </a:t>
            </a:r>
            <a:r>
              <a:rPr lang="en-US" sz="2600" dirty="0"/>
              <a:t>will not take part in spreading infection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77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 smtClean="0"/>
              <a:t>Infected nodes recover </a:t>
            </a:r>
            <a:r>
              <a:rPr lang="en-US" sz="2600" dirty="0"/>
              <a:t>with probability </a:t>
            </a:r>
            <a:r>
              <a:rPr lang="en-US" sz="2600" dirty="0" smtClean="0"/>
              <a:t>1/k, where k is average degree of the network</a:t>
            </a:r>
          </a:p>
          <a:p>
            <a:endParaRPr lang="en-US" sz="2600" dirty="0"/>
          </a:p>
          <a:p>
            <a:r>
              <a:rPr lang="en-US" sz="2600" dirty="0" smtClean="0"/>
              <a:t>Influence measured by total number of  INFECTED + RECOVERED nodes at time t, denoted by F(t)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33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endParaRPr lang="en-US" sz="26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r-model-6.jpg (474Ã35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27" y="1515005"/>
            <a:ext cx="6969211" cy="519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66829" cy="4351338"/>
          </a:xfrm>
        </p:spPr>
        <p:txBody>
          <a:bodyPr/>
          <a:lstStyle/>
          <a:p>
            <a:r>
              <a:rPr lang="en-US" sz="2600" b="1" dirty="0" err="1"/>
              <a:t>Netscience</a:t>
            </a:r>
            <a:r>
              <a:rPr lang="en-US" sz="2600" dirty="0" smtClean="0"/>
              <a:t>: a network </a:t>
            </a:r>
            <a:r>
              <a:rPr lang="en-US" sz="2600" dirty="0"/>
              <a:t>of co-authorships between scientists</a:t>
            </a:r>
            <a:endParaRPr lang="en-US" sz="2600" dirty="0" smtClean="0"/>
          </a:p>
          <a:p>
            <a:pPr lvl="1"/>
            <a:r>
              <a:rPr lang="fi-FI" sz="2600" dirty="0" smtClean="0"/>
              <a:t>379 </a:t>
            </a:r>
            <a:r>
              <a:rPr lang="is-IS" sz="2600" dirty="0" smtClean="0"/>
              <a:t>nodes</a:t>
            </a:r>
          </a:p>
          <a:p>
            <a:pPr lvl="1"/>
            <a:r>
              <a:rPr lang="en-US" sz="2600" dirty="0" smtClean="0"/>
              <a:t>914 Edges</a:t>
            </a:r>
          </a:p>
          <a:p>
            <a:pPr lvl="1"/>
            <a:r>
              <a:rPr lang="hr-HR" sz="2600" dirty="0" err="1" smtClean="0"/>
              <a:t>Avg</a:t>
            </a:r>
            <a:r>
              <a:rPr lang="hr-HR" sz="2600" dirty="0" smtClean="0"/>
              <a:t>. </a:t>
            </a:r>
            <a:r>
              <a:rPr lang="en-US" sz="2600" dirty="0" smtClean="0"/>
              <a:t>D</a:t>
            </a:r>
            <a:r>
              <a:rPr lang="hr-HR" sz="2600" dirty="0" err="1" smtClean="0"/>
              <a:t>egree</a:t>
            </a:r>
            <a:r>
              <a:rPr lang="hr-HR" sz="2600" dirty="0" smtClean="0"/>
              <a:t> : </a:t>
            </a:r>
            <a:r>
              <a:rPr lang="hr-HR" sz="2600" dirty="0"/>
              <a:t>4.82</a:t>
            </a:r>
            <a:r>
              <a:rPr lang="hr-HR" sz="2600" dirty="0" smtClean="0"/>
              <a:t> </a:t>
            </a:r>
          </a:p>
          <a:p>
            <a:pPr lvl="1"/>
            <a:r>
              <a:rPr lang="is-IS" sz="2600" dirty="0" smtClean="0"/>
              <a:t>Max degree : 34</a:t>
            </a:r>
          </a:p>
          <a:p>
            <a:pPr lvl="1"/>
            <a:r>
              <a:rPr lang="is-IS" sz="2600" dirty="0" smtClean="0"/>
              <a:t>Clustering Coeff. : </a:t>
            </a:r>
            <a:r>
              <a:rPr lang="is-IS" sz="2600" dirty="0"/>
              <a:t>0.3706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87" y="2213575"/>
            <a:ext cx="3556000" cy="450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66829" cy="4351338"/>
          </a:xfrm>
        </p:spPr>
        <p:txBody>
          <a:bodyPr/>
          <a:lstStyle/>
          <a:p>
            <a:r>
              <a:rPr lang="en-US" sz="2600" b="1" dirty="0" smtClean="0"/>
              <a:t>Email</a:t>
            </a:r>
            <a:r>
              <a:rPr lang="en-US" sz="2600" dirty="0" smtClean="0"/>
              <a:t>: a Network of </a:t>
            </a:r>
            <a:r>
              <a:rPr lang="en-US" sz="2600" dirty="0"/>
              <a:t>e-mail </a:t>
            </a:r>
            <a:r>
              <a:rPr lang="en-US" sz="2600" dirty="0" smtClean="0"/>
              <a:t>interchanges</a:t>
            </a:r>
          </a:p>
          <a:p>
            <a:pPr lvl="1"/>
            <a:r>
              <a:rPr lang="is-IS" sz="2600" dirty="0" smtClean="0"/>
              <a:t>1133 nodes</a:t>
            </a:r>
          </a:p>
          <a:p>
            <a:pPr lvl="1"/>
            <a:r>
              <a:rPr lang="uk-UA" sz="2600" dirty="0" smtClean="0"/>
              <a:t>5451</a:t>
            </a:r>
            <a:r>
              <a:rPr lang="en-US" sz="2600" dirty="0" smtClean="0"/>
              <a:t> Edges</a:t>
            </a:r>
          </a:p>
          <a:p>
            <a:pPr lvl="1"/>
            <a:r>
              <a:rPr lang="hr-HR" sz="2600" dirty="0" err="1" smtClean="0"/>
              <a:t>Avg</a:t>
            </a:r>
            <a:r>
              <a:rPr lang="hr-HR" sz="2600" dirty="0" smtClean="0"/>
              <a:t>. </a:t>
            </a:r>
            <a:r>
              <a:rPr lang="en-US" sz="2600" dirty="0" smtClean="0"/>
              <a:t>D</a:t>
            </a:r>
            <a:r>
              <a:rPr lang="hr-HR" sz="2600" dirty="0" err="1" smtClean="0"/>
              <a:t>egree</a:t>
            </a:r>
            <a:r>
              <a:rPr lang="hr-HR" sz="2600" dirty="0" smtClean="0"/>
              <a:t> : </a:t>
            </a:r>
            <a:r>
              <a:rPr lang="hr-HR" sz="2600" dirty="0"/>
              <a:t>9.62 </a:t>
            </a:r>
            <a:endParaRPr lang="hr-HR" sz="2600" dirty="0" smtClean="0"/>
          </a:p>
          <a:p>
            <a:pPr lvl="1"/>
            <a:r>
              <a:rPr lang="is-IS" sz="2600" dirty="0" smtClean="0"/>
              <a:t>Max degree : 71</a:t>
            </a:r>
          </a:p>
          <a:p>
            <a:pPr lvl="1"/>
            <a:r>
              <a:rPr lang="is-IS" sz="2600" dirty="0" smtClean="0"/>
              <a:t>Clustering Coeff. : </a:t>
            </a:r>
            <a:r>
              <a:rPr lang="fi-FI" sz="2600" dirty="0"/>
              <a:t>0.1101</a:t>
            </a:r>
            <a:endParaRPr lang="is-IS" sz="2600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75" y="481913"/>
            <a:ext cx="2599724" cy="6207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87" y="2539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(Analysis)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Netscience</a:t>
            </a:r>
            <a:r>
              <a:rPr lang="en-US" dirty="0" smtClean="0"/>
              <a:t> Dataset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910"/>
            <a:ext cx="9456067" cy="5644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87" y="253914"/>
            <a:ext cx="10515600" cy="1325563"/>
          </a:xfrm>
        </p:spPr>
        <p:txBody>
          <a:bodyPr/>
          <a:lstStyle/>
          <a:p>
            <a:r>
              <a:rPr lang="en-US" dirty="0" smtClean="0"/>
              <a:t>Results (Analysis) </a:t>
            </a:r>
            <a:r>
              <a:rPr lang="mr-IN" dirty="0" smtClean="0"/>
              <a:t>–</a:t>
            </a:r>
            <a:r>
              <a:rPr lang="en-US" dirty="0" smtClean="0"/>
              <a:t> Email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" y="1206534"/>
            <a:ext cx="9468424" cy="5651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481" y="261405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[1] Ming-Sheng Shang Yi-Cheng Zhang Tao Zhou </a:t>
            </a:r>
            <a:r>
              <a:rPr lang="en-US" dirty="0" err="1"/>
              <a:t>Duanbing</a:t>
            </a:r>
            <a:r>
              <a:rPr lang="en-US" dirty="0"/>
              <a:t> Chen, </a:t>
            </a:r>
            <a:r>
              <a:rPr lang="en-US" dirty="0" err="1"/>
              <a:t>Linyuan</a:t>
            </a:r>
            <a:r>
              <a:rPr lang="en-US" dirty="0"/>
              <a:t> L. </a:t>
            </a:r>
            <a:r>
              <a:rPr lang="en-US" b="1" dirty="0"/>
              <a:t>Identifying </a:t>
            </a:r>
            <a:r>
              <a:rPr lang="en-US" b="1" dirty="0" smtClean="0"/>
              <a:t>influential nodes </a:t>
            </a:r>
            <a:r>
              <a:rPr lang="en-US" b="1" dirty="0"/>
              <a:t>in complex networks</a:t>
            </a:r>
            <a:r>
              <a:rPr lang="en-US" dirty="0"/>
              <a:t>. 2012.</a:t>
            </a:r>
          </a:p>
          <a:p>
            <a:pPr>
              <a:lnSpc>
                <a:spcPct val="110000"/>
              </a:lnSpc>
            </a:pPr>
            <a:r>
              <a:rPr lang="en-US" dirty="0"/>
              <a:t>[2] R.M. Anderson, R.M. May, B. Anderson, Infectious Diseases of Humans: Dynamics and </a:t>
            </a:r>
            <a:r>
              <a:rPr lang="en-US" dirty="0" smtClean="0"/>
              <a:t>Control, Oxford </a:t>
            </a:r>
            <a:r>
              <a:rPr lang="en-US" dirty="0"/>
              <a:t>University Press, USA, 1992.</a:t>
            </a:r>
          </a:p>
          <a:p>
            <a:pPr>
              <a:lnSpc>
                <a:spcPct val="110000"/>
              </a:lnSpc>
            </a:pPr>
            <a:r>
              <a:rPr lang="en-US" dirty="0"/>
              <a:t>[3] M. E. J. Newman, Finding community structure in networks using the eigenvectors of </a:t>
            </a:r>
            <a:r>
              <a:rPr lang="en-US" dirty="0" smtClean="0"/>
              <a:t>matrices, Preprint </a:t>
            </a:r>
            <a:r>
              <a:rPr lang="en-US" dirty="0"/>
              <a:t>physics/0605087 (2006) Link: http://</a:t>
            </a:r>
            <a:r>
              <a:rPr lang="en-US" dirty="0" err="1"/>
              <a:t>nrvis.com</a:t>
            </a:r>
            <a:r>
              <a:rPr lang="en-US" dirty="0"/>
              <a:t>/download/data/ca/ca-</a:t>
            </a:r>
            <a:r>
              <a:rPr lang="en-US" dirty="0" err="1"/>
              <a:t>netscience.zip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[4] R. </a:t>
            </a:r>
            <a:r>
              <a:rPr lang="en-US" dirty="0" err="1"/>
              <a:t>Guimer</a:t>
            </a:r>
            <a:r>
              <a:rPr lang="en-US" dirty="0"/>
              <a:t>., L. </a:t>
            </a:r>
            <a:r>
              <a:rPr lang="en-US" dirty="0" err="1"/>
              <a:t>Danon</a:t>
            </a:r>
            <a:r>
              <a:rPr lang="en-US" dirty="0"/>
              <a:t>, A. </a:t>
            </a:r>
            <a:r>
              <a:rPr lang="en-US" dirty="0" err="1"/>
              <a:t>D.az-Guilera</a:t>
            </a:r>
            <a:r>
              <a:rPr lang="en-US" dirty="0"/>
              <a:t>, F. Giralt, A. Arenas, Self-similar community structure in </a:t>
            </a:r>
            <a:r>
              <a:rPr lang="en-US" dirty="0" smtClean="0"/>
              <a:t>a network </a:t>
            </a:r>
            <a:r>
              <a:rPr lang="en-US" dirty="0"/>
              <a:t>of human interactions, Phys. Rev. E 68 (2003) 065103. Link: http://</a:t>
            </a:r>
            <a:r>
              <a:rPr lang="en-US" dirty="0" err="1"/>
              <a:t>deim.urv.cat</a:t>
            </a:r>
            <a:r>
              <a:rPr lang="en-US" dirty="0"/>
              <a:t>/~</a:t>
            </a:r>
            <a:r>
              <a:rPr lang="en-US" dirty="0" err="1" smtClean="0"/>
              <a:t>aarenas</a:t>
            </a:r>
            <a:r>
              <a:rPr lang="en-US" dirty="0" smtClean="0"/>
              <a:t>/data/</a:t>
            </a:r>
            <a:r>
              <a:rPr lang="en-US" dirty="0" err="1" smtClean="0"/>
              <a:t>xarxes</a:t>
            </a:r>
            <a:r>
              <a:rPr lang="en-US" dirty="0" smtClean="0"/>
              <a:t>/</a:t>
            </a:r>
            <a:r>
              <a:rPr lang="en-US" dirty="0" err="1" smtClean="0"/>
              <a:t>email.zip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0" y="6284096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 smtClean="0"/>
          </a:p>
          <a:p>
            <a:r>
              <a:rPr lang="en-US" sz="2600" dirty="0" smtClean="0"/>
              <a:t>defines </a:t>
            </a:r>
            <a:r>
              <a:rPr lang="en-US" sz="2600" dirty="0"/>
              <a:t>how </a:t>
            </a:r>
            <a:r>
              <a:rPr lang="en-US" sz="2600" i="1" dirty="0"/>
              <a:t>central</a:t>
            </a:r>
            <a:r>
              <a:rPr lang="en-US" sz="2600" dirty="0"/>
              <a:t> the node is in </a:t>
            </a:r>
            <a:r>
              <a:rPr lang="en-US" sz="2600" dirty="0" smtClean="0"/>
              <a:t>the network</a:t>
            </a:r>
          </a:p>
          <a:p>
            <a:endParaRPr lang="en-US" sz="2600" dirty="0"/>
          </a:p>
          <a:p>
            <a:r>
              <a:rPr lang="en-US" sz="2600" dirty="0" smtClean="0"/>
              <a:t>can be used to measure the influence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50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Centrality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21" y="1690688"/>
            <a:ext cx="7167876" cy="3360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1222" y="1562586"/>
            <a:ext cx="4031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How connected the node is?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81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Centrality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21" y="1690688"/>
            <a:ext cx="7167876" cy="3360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1222" y="1562586"/>
            <a:ext cx="40312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How connected the node is?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8148497" y="4172858"/>
            <a:ext cx="368395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Measure only immediate </a:t>
            </a:r>
            <a:endParaRPr lang="en-US" sz="2600" dirty="0">
              <a:solidFill>
                <a:srgbClr val="FF0000"/>
              </a:solidFill>
            </a:endParaRPr>
          </a:p>
          <a:p>
            <a:r>
              <a:rPr lang="en-US" sz="2600" dirty="0" smtClean="0">
                <a:solidFill>
                  <a:srgbClr val="FF0000"/>
                </a:solidFill>
              </a:rPr>
              <a:t>Influence, and misses the </a:t>
            </a:r>
          </a:p>
          <a:p>
            <a:r>
              <a:rPr lang="en-US" sz="2600" dirty="0" smtClean="0">
                <a:solidFill>
                  <a:srgbClr val="FF0000"/>
                </a:solidFill>
              </a:rPr>
              <a:t>bigger picture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18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21" y="1690688"/>
            <a:ext cx="7167876" cy="3360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6583" y="1540889"/>
            <a:ext cx="41579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How in-between the node is?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193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21" y="1690688"/>
            <a:ext cx="7167876" cy="3360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6583" y="1540889"/>
            <a:ext cx="41579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How in-between the node is?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483756" y="5050971"/>
            <a:ext cx="41274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Very high computational cost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749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Closeness Centrality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21" y="1690688"/>
            <a:ext cx="7167876" cy="3360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7795" y="1540889"/>
            <a:ext cx="39431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How reachable the node is?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585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Closeness Centrality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21" y="1690688"/>
            <a:ext cx="7167876" cy="3360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7795" y="1540889"/>
            <a:ext cx="39431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How reachable the node is?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7426129" y="5174632"/>
            <a:ext cx="41274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Very high computational cost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1784" y="6295767"/>
            <a:ext cx="4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286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613</TotalTime>
  <Words>726</Words>
  <Application>Microsoft Macintosh PowerPoint</Application>
  <PresentationFormat>Widescreen</PresentationFormat>
  <Paragraphs>171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Cambria</vt:lpstr>
      <vt:lpstr>Mangal</vt:lpstr>
      <vt:lpstr>Rockwell</vt:lpstr>
      <vt:lpstr>Rockwell Condensed</vt:lpstr>
      <vt:lpstr>Rockwell Extra Bold</vt:lpstr>
      <vt:lpstr>Wingdings</vt:lpstr>
      <vt:lpstr>Wood Type</vt:lpstr>
      <vt:lpstr>Viral Marketing: Influential nodes</vt:lpstr>
      <vt:lpstr>Problem Statement</vt:lpstr>
      <vt:lpstr>Centrality</vt:lpstr>
      <vt:lpstr>Degree Centrality</vt:lpstr>
      <vt:lpstr>Degree Centrality</vt:lpstr>
      <vt:lpstr>Betweenness Centrality</vt:lpstr>
      <vt:lpstr>Betweenness Centrality</vt:lpstr>
      <vt:lpstr>Closeness Centrality</vt:lpstr>
      <vt:lpstr>Closeness Centrality</vt:lpstr>
      <vt:lpstr>Local Centrality</vt:lpstr>
      <vt:lpstr>ExamPLE</vt:lpstr>
      <vt:lpstr>N-VALUES</vt:lpstr>
      <vt:lpstr>Q-VALUES</vt:lpstr>
      <vt:lpstr>L-VALUES</vt:lpstr>
      <vt:lpstr>Complexity Analysis</vt:lpstr>
      <vt:lpstr>Complexity Analysis</vt:lpstr>
      <vt:lpstr>Complexity Analysis</vt:lpstr>
      <vt:lpstr>Complexity Analysis</vt:lpstr>
      <vt:lpstr>How to compare these?</vt:lpstr>
      <vt:lpstr>How to compare these?</vt:lpstr>
      <vt:lpstr>SIR Model</vt:lpstr>
      <vt:lpstr>SIR Model</vt:lpstr>
      <vt:lpstr>Data set 1</vt:lpstr>
      <vt:lpstr>Data set 2</vt:lpstr>
      <vt:lpstr>Results (Analysis) – Netscience Dataset</vt:lpstr>
      <vt:lpstr>Results (Analysis) – Email Dataset</vt:lpstr>
      <vt:lpstr>Thank you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Viral Marketing: Influential nodes</dc:title>
  <dc:creator>Microsoft Office User</dc:creator>
  <cp:lastModifiedBy>Microsoft Office User</cp:lastModifiedBy>
  <cp:revision>35</cp:revision>
  <dcterms:created xsi:type="dcterms:W3CDTF">2018-05-10T01:31:17Z</dcterms:created>
  <dcterms:modified xsi:type="dcterms:W3CDTF">2018-05-11T22:21:30Z</dcterms:modified>
</cp:coreProperties>
</file>